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OEhTKJQpbe/mVib/qiR4RZkln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5FD696-049D-4959-AC23-8CFC300155F7}">
  <a:tblStyle styleId="{905FD696-049D-4959-AC23-8CFC300155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023c4482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" name="Google Shape;77;g28023c4482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6352bb9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g286352bb9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6352bb91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286352bb91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6352bb91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" name="Google Shape;149;g286352bb91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6352bb91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86352bb91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6352bb91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g286352bb91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023c44825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g28023c44825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023c4482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28023c4482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6352bb9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286352bb9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023d0ce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28023d0ce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023c44825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g28023c44825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6352bb91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6352bb91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6352bb91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286352bb91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6352bb9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g286352bb9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body" idx="1"/>
          </p:nvPr>
        </p:nvSpPr>
        <p:spPr>
          <a:xfrm rot="5400000">
            <a:off x="3562577" y="-1298348"/>
            <a:ext cx="5066846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  <a:defRPr>
                <a:solidFill>
                  <a:srgbClr val="C55A1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body" idx="1"/>
          </p:nvPr>
        </p:nvSpPr>
        <p:spPr>
          <a:xfrm>
            <a:off x="838200" y="1426029"/>
            <a:ext cx="10515600" cy="506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838200" y="1426029"/>
            <a:ext cx="10515600" cy="506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8" name="Google Shape;8;p33"/>
          <p:cNvCxnSpPr/>
          <p:nvPr/>
        </p:nvCxnSpPr>
        <p:spPr>
          <a:xfrm>
            <a:off x="287594" y="1354220"/>
            <a:ext cx="11501635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axact.com/lottery-tax-calculator/#calculato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28023c44825_2_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8023c44825_2_0"/>
          <p:cNvSpPr txBox="1">
            <a:spLocks noGrp="1"/>
          </p:cNvSpPr>
          <p:nvPr>
            <p:ph type="ctrTitle"/>
          </p:nvPr>
        </p:nvSpPr>
        <p:spPr>
          <a:xfrm>
            <a:off x="0" y="4990641"/>
            <a:ext cx="12192000" cy="8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666666"/>
                </a:solidFill>
              </a:rPr>
              <a:t>Investment Portfolio Value at Risk (VAR)</a:t>
            </a:r>
            <a:endParaRPr sz="36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Century Gothic"/>
              <a:buNone/>
            </a:pPr>
            <a:r>
              <a:rPr lang="en-US" sz="2000">
                <a:solidFill>
                  <a:srgbClr val="666666"/>
                </a:solidFill>
              </a:rPr>
              <a:t>David Simbandumwe | DATA 618 Fall 2023 w5</a:t>
            </a:r>
            <a:endParaRPr sz="3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6352bb919_0_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Historic VaR Backtest (start date 2021)</a:t>
            </a:r>
            <a:endParaRPr/>
          </a:p>
        </p:txBody>
      </p:sp>
      <p:sp>
        <p:nvSpPr>
          <p:cNvPr id="138" name="Google Shape;138;g286352bb919_0_79"/>
          <p:cNvSpPr txBox="1">
            <a:spLocks noGrp="1"/>
          </p:cNvSpPr>
          <p:nvPr>
            <p:ph type="body" idx="1"/>
          </p:nvPr>
        </p:nvSpPr>
        <p:spPr>
          <a:xfrm>
            <a:off x="1116425" y="4887925"/>
            <a:ext cx="9864300" cy="18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95.0% - </a:t>
            </a:r>
            <a:r>
              <a:rPr lang="en-US" sz="2000"/>
              <a:t>15 exceptions is over expected 12.5 exceptions </a:t>
            </a:r>
            <a:endParaRPr sz="2000"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99.0% - </a:t>
            </a:r>
            <a:r>
              <a:rPr lang="en-US" sz="2000"/>
              <a:t>10 exceptions is above expected 2.5 exceptions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 b="1" i="1"/>
              <a:t>note: </a:t>
            </a:r>
            <a:endParaRPr sz="1400"/>
          </a:p>
        </p:txBody>
      </p:sp>
      <p:pic>
        <p:nvPicPr>
          <p:cNvPr id="139" name="Google Shape;139;g286352bb919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7025"/>
            <a:ext cx="11887200" cy="329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6352bb919_0_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Backtest Portfolio (start date 2022)</a:t>
            </a:r>
            <a:endParaRPr/>
          </a:p>
        </p:txBody>
      </p:sp>
      <p:sp>
        <p:nvSpPr>
          <p:cNvPr id="145" name="Google Shape;145;g286352bb919_0_87"/>
          <p:cNvSpPr txBox="1">
            <a:spLocks noGrp="1"/>
          </p:cNvSpPr>
          <p:nvPr>
            <p:ph type="body" idx="1"/>
          </p:nvPr>
        </p:nvSpPr>
        <p:spPr>
          <a:xfrm>
            <a:off x="7614675" y="1771975"/>
            <a:ext cx="4434900" cy="21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economic exposure - </a:t>
            </a:r>
            <a:r>
              <a:rPr lang="en-US" sz="2000"/>
              <a:t>flat since the beginning of 2022  </a:t>
            </a:r>
            <a:endParaRPr sz="2000"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interest exposure </a:t>
            </a:r>
            <a:r>
              <a:rPr lang="en-US" sz="2000"/>
              <a:t>- slight decline since beginning of 2022</a:t>
            </a:r>
            <a:endParaRPr sz="1400"/>
          </a:p>
        </p:txBody>
      </p:sp>
      <p:pic>
        <p:nvPicPr>
          <p:cNvPr id="146" name="Google Shape;146;g286352bb919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25" y="1771975"/>
            <a:ext cx="7309875" cy="311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6352bb919_0_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Historic VaR Backtest (start date 2022)</a:t>
            </a:r>
            <a:endParaRPr/>
          </a:p>
        </p:txBody>
      </p:sp>
      <p:sp>
        <p:nvSpPr>
          <p:cNvPr id="152" name="Google Shape;152;g286352bb919_0_93"/>
          <p:cNvSpPr txBox="1">
            <a:spLocks noGrp="1"/>
          </p:cNvSpPr>
          <p:nvPr>
            <p:ph type="body" idx="1"/>
          </p:nvPr>
        </p:nvSpPr>
        <p:spPr>
          <a:xfrm>
            <a:off x="1116425" y="4887925"/>
            <a:ext cx="9864300" cy="18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95.0% - </a:t>
            </a:r>
            <a:r>
              <a:rPr lang="en-US" sz="2000"/>
              <a:t>1 exceptions is below expected 12.5 exceptions </a:t>
            </a:r>
            <a:endParaRPr sz="2000"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99.0% - </a:t>
            </a:r>
            <a:r>
              <a:rPr lang="en-US" sz="2000"/>
              <a:t>0 exceptions is below expected 2.5 exceptions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400" b="1" i="1"/>
              <a:t>note: </a:t>
            </a:r>
            <a:endParaRPr sz="1400"/>
          </a:p>
        </p:txBody>
      </p:sp>
      <p:pic>
        <p:nvPicPr>
          <p:cNvPr id="153" name="Google Shape;153;g286352bb919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7025"/>
            <a:ext cx="11887200" cy="329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6352bb919_0_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Asset Correlation Since 2022</a:t>
            </a:r>
            <a:endParaRPr/>
          </a:p>
        </p:txBody>
      </p:sp>
      <p:sp>
        <p:nvSpPr>
          <p:cNvPr id="159" name="Google Shape;159;g286352bb919_0_66"/>
          <p:cNvSpPr txBox="1">
            <a:spLocks noGrp="1"/>
          </p:cNvSpPr>
          <p:nvPr>
            <p:ph type="body" idx="1"/>
          </p:nvPr>
        </p:nvSpPr>
        <p:spPr>
          <a:xfrm>
            <a:off x="7614675" y="1619575"/>
            <a:ext cx="4434900" cy="21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class grouping - </a:t>
            </a:r>
            <a:r>
              <a:rPr lang="en-US" sz="2000"/>
              <a:t>grouping assets by class may provide more insight into the portfolio behavior </a:t>
            </a:r>
            <a:endParaRPr sz="2000"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negative correlation - </a:t>
            </a:r>
            <a:r>
              <a:rPr lang="en-US" sz="2000"/>
              <a:t>negative correlation between economic and interest sensitive assets</a:t>
            </a:r>
            <a:endParaRPr sz="2000"/>
          </a:p>
        </p:txBody>
      </p:sp>
      <p:pic>
        <p:nvPicPr>
          <p:cNvPr id="160" name="Google Shape;160;g286352bb919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7025"/>
            <a:ext cx="7309874" cy="426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86352bb919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674" y="4965700"/>
            <a:ext cx="4424926" cy="1790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6352bb919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VaR</a:t>
            </a:r>
            <a:endParaRPr/>
          </a:p>
        </p:txBody>
      </p:sp>
      <p:sp>
        <p:nvSpPr>
          <p:cNvPr id="167" name="Google Shape;167;g286352bb919_0_43"/>
          <p:cNvSpPr txBox="1">
            <a:spLocks noGrp="1"/>
          </p:cNvSpPr>
          <p:nvPr>
            <p:ph type="body" idx="1"/>
          </p:nvPr>
        </p:nvSpPr>
        <p:spPr>
          <a:xfrm>
            <a:off x="6424400" y="1695625"/>
            <a:ext cx="52968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/>
              <a:t>mean portfolio returns -0.03% </a:t>
            </a:r>
            <a:endParaRPr sz="2000"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unweighted portfolio volatility 0.72%</a:t>
            </a:r>
            <a:endParaRPr sz="2000"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weighted portfolio volatility 0.72%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Parametric VaR</a:t>
            </a:r>
            <a:r>
              <a:rPr lang="en-US" sz="2000"/>
              <a:t> - significantly higher than historic or monte carlo</a:t>
            </a:r>
            <a:endParaRPr sz="2000"/>
          </a:p>
        </p:txBody>
      </p:sp>
      <p:graphicFrame>
        <p:nvGraphicFramePr>
          <p:cNvPr id="168" name="Google Shape;168;g286352bb919_0_43"/>
          <p:cNvGraphicFramePr/>
          <p:nvPr/>
        </p:nvGraphicFramePr>
        <p:xfrm>
          <a:off x="265775" y="1543225"/>
          <a:ext cx="5689550" cy="4064250"/>
        </p:xfrm>
        <a:graphic>
          <a:graphicData uri="http://schemas.openxmlformats.org/drawingml/2006/table">
            <a:tbl>
              <a:tblPr>
                <a:noFill/>
                <a:tableStyleId>{905FD696-049D-4959-AC23-8CFC300155F7}</a:tableStyleId>
              </a:tblPr>
              <a:tblGrid>
                <a:gridCol w="192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b="1" u="none" strike="noStrike" cap="non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Measure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425" marB="91425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Percent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425" marB="91425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425" marB="91425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925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Portfolio Summary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𝝁</a:t>
                      </a:r>
                      <a:endParaRPr sz="16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0.03%</a:t>
                      </a:r>
                      <a:endParaRPr sz="1000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𝞼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0.72%</a:t>
                      </a:r>
                      <a:endParaRPr sz="1000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Portfolio</a:t>
                      </a: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</a:t>
                      </a:r>
                      <a:r>
                        <a:rPr lang="en-US" sz="16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𝞼</a:t>
                      </a:r>
                      <a:endParaRPr sz="16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0.72%</a:t>
                      </a:r>
                      <a:endParaRPr sz="1000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925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Daily VaR (𝛂 = 0.05)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Historic</a:t>
                      </a:r>
                      <a:endParaRPr sz="1000" b="1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-1.23%</a:t>
                      </a:r>
                      <a:endParaRPr sz="10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($ 1031005)</a:t>
                      </a:r>
                      <a:endParaRPr sz="1000" u="none" strike="noStrike" cap="none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Parametric</a:t>
                      </a:r>
                      <a:endParaRPr sz="1000" b="1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-2.38%</a:t>
                      </a:r>
                      <a:endParaRPr sz="10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($ 1,993,653)</a:t>
                      </a:r>
                      <a:endParaRPr sz="10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Monte Carlo</a:t>
                      </a:r>
                      <a:endParaRPr sz="1000" b="1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-1.20%</a:t>
                      </a:r>
                      <a:endParaRPr sz="10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CC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($ 1,008,330)</a:t>
                      </a:r>
                      <a:endParaRPr sz="1000">
                        <a:solidFill>
                          <a:srgbClr val="CC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023c44825_2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Random Number Generator - Scenario 4	</a:t>
            </a:r>
            <a:endParaRPr/>
          </a:p>
        </p:txBody>
      </p:sp>
      <p:sp>
        <p:nvSpPr>
          <p:cNvPr id="86" name="Google Shape;86;g28023c44825_2_5"/>
          <p:cNvSpPr txBox="1">
            <a:spLocks noGrp="1"/>
          </p:cNvSpPr>
          <p:nvPr>
            <p:ph type="body" idx="1"/>
          </p:nvPr>
        </p:nvSpPr>
        <p:spPr>
          <a:xfrm>
            <a:off x="249975" y="1686575"/>
            <a:ext cx="115776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You are a 55-year-old painting contractor. You and your spouse own you home on which there is a mortgage balance of $262,000. Your savings account balance is $6,000 and you have no other investments. You have three children ages 16, 13 and 9. GREAT NEWS; you have just one the state lottery and have opted for a one time cash payout that will amount to $ 125 M.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Notes:</a:t>
            </a:r>
            <a:endParaRPr sz="2000"/>
          </a:p>
          <a:p>
            <a:pPr marL="457200" lvl="0" indent="-355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Assume NY State Resident (24% Federal Tax / 8.82% NY State Tax) total $41,025,000</a:t>
            </a:r>
            <a:endParaRPr sz="2000"/>
          </a:p>
          <a:p>
            <a:pPr marL="457200" lvl="0" indent="-355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Net proceeds from the winnings $83,975,000</a:t>
            </a:r>
            <a:endParaRPr sz="2000"/>
          </a:p>
          <a:p>
            <a:pPr marL="457200" lvl="0" indent="-355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Including current balance sheet Total Assets $83,719,000</a:t>
            </a:r>
            <a:endParaRPr sz="2000"/>
          </a:p>
          <a:p>
            <a:pPr marL="457200" lvl="0" indent="-355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https://blog.taxact.com/lottery-tax-calculator/#calculator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rgbClr val="C55A1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rgbClr val="C55A1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023c44825_2_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Financial Profile</a:t>
            </a:r>
            <a:endParaRPr/>
          </a:p>
        </p:txBody>
      </p:sp>
      <p:sp>
        <p:nvSpPr>
          <p:cNvPr id="92" name="Google Shape;92;g28023c44825_2_15"/>
          <p:cNvSpPr txBox="1">
            <a:spLocks noGrp="1"/>
          </p:cNvSpPr>
          <p:nvPr>
            <p:ph type="body" idx="1"/>
          </p:nvPr>
        </p:nvSpPr>
        <p:spPr>
          <a:xfrm>
            <a:off x="249975" y="1686575"/>
            <a:ext cx="115233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Financial Goals?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capital preservation - </a:t>
            </a:r>
            <a:r>
              <a:rPr lang="en-US" sz="1400"/>
              <a:t>protecting the value generated from the business that he built over the years</a:t>
            </a:r>
            <a:endParaRPr sz="14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tax planning </a:t>
            </a:r>
            <a:r>
              <a:rPr lang="en-US" sz="1400"/>
              <a:t>- minimize tax exposure</a:t>
            </a:r>
            <a:endParaRPr sz="14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retirement planning &amp; estate planning -</a:t>
            </a:r>
            <a:r>
              <a:rPr lang="en-US" sz="1400"/>
              <a:t> plan for early retirement and the eventual transfer of wealth</a:t>
            </a:r>
            <a:endParaRPr sz="14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education -</a:t>
            </a:r>
            <a:r>
              <a:rPr lang="en-US" sz="1400"/>
              <a:t> planning to fund post secondary education for 3 children</a:t>
            </a:r>
            <a:endParaRPr sz="1400"/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Investment Timeline?</a:t>
            </a:r>
            <a:endParaRPr sz="20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multiple generations</a:t>
            </a:r>
            <a:r>
              <a:rPr lang="en-US" sz="1400"/>
              <a:t> </a:t>
            </a:r>
            <a:r>
              <a:rPr lang="en-US" sz="1400" b="1">
                <a:solidFill>
                  <a:srgbClr val="C55A11"/>
                </a:solidFill>
              </a:rPr>
              <a:t>-</a:t>
            </a:r>
            <a:r>
              <a:rPr lang="en-US" sz="1400"/>
              <a:t> the portfolio balance is generational wealth and should be managed accordingly</a:t>
            </a:r>
            <a:endParaRPr sz="1400"/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Risk Appetite?</a:t>
            </a:r>
            <a:endParaRPr sz="20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average risk tolerance -</a:t>
            </a:r>
            <a:r>
              <a:rPr lang="en-US" sz="1400"/>
              <a:t> planning across multiple generations we want to preserve capital but take advantage of growth opportunities. We will take a balanced approach to this portfolio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6352bb919_0_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Recommendations</a:t>
            </a:r>
            <a:endParaRPr/>
          </a:p>
        </p:txBody>
      </p:sp>
      <p:sp>
        <p:nvSpPr>
          <p:cNvPr id="98" name="Google Shape;98;g286352bb919_0_4"/>
          <p:cNvSpPr txBox="1">
            <a:spLocks noGrp="1"/>
          </p:cNvSpPr>
          <p:nvPr>
            <p:ph type="body" idx="1"/>
          </p:nvPr>
        </p:nvSpPr>
        <p:spPr>
          <a:xfrm>
            <a:off x="249975" y="1686575"/>
            <a:ext cx="115233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Wealth and Estate Planning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tax planning - </a:t>
            </a:r>
            <a:r>
              <a:rPr lang="en-US" sz="1400"/>
              <a:t>engage a tax lawyer prior to accepting the winnings and maintain a working relationship</a:t>
            </a:r>
            <a:endParaRPr sz="14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wealth planning </a:t>
            </a:r>
            <a:r>
              <a:rPr lang="en-US" sz="1400"/>
              <a:t>- engage a financial planning team to assist with cash management, and investment management</a:t>
            </a:r>
            <a:endParaRPr sz="14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retirement planning &amp; estate planning -</a:t>
            </a:r>
            <a:r>
              <a:rPr lang="en-US" sz="1400"/>
              <a:t> begin long term planning for retirement and wealth transfer </a:t>
            </a:r>
            <a:endParaRPr sz="1400"/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Debt Management</a:t>
            </a:r>
            <a:endParaRPr sz="20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payoff current mortgage</a:t>
            </a:r>
            <a:r>
              <a:rPr lang="en-US" sz="1400"/>
              <a:t> </a:t>
            </a:r>
            <a:r>
              <a:rPr lang="en-US" sz="1400" b="1">
                <a:solidFill>
                  <a:srgbClr val="C55A11"/>
                </a:solidFill>
              </a:rPr>
              <a:t>-</a:t>
            </a:r>
            <a:r>
              <a:rPr lang="en-US" sz="1400"/>
              <a:t> although the marginal returns from $262,000 would likely outweigh the interest payments on that asset that value is small compared to the overall balance sheet. Look for other opportunities to borrow against real-estate at a more favorable rate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023d0ce17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Portfolio Construction</a:t>
            </a:r>
            <a:endParaRPr/>
          </a:p>
        </p:txBody>
      </p:sp>
      <p:sp>
        <p:nvSpPr>
          <p:cNvPr id="104" name="Google Shape;104;g28023d0ce17_0_0"/>
          <p:cNvSpPr txBox="1">
            <a:spLocks noGrp="1"/>
          </p:cNvSpPr>
          <p:nvPr>
            <p:ph type="body" idx="1"/>
          </p:nvPr>
        </p:nvSpPr>
        <p:spPr>
          <a:xfrm>
            <a:off x="6424400" y="1695625"/>
            <a:ext cx="52968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allocation </a:t>
            </a:r>
            <a:r>
              <a:rPr lang="en-US" sz="2000"/>
              <a:t>- Whitwell and Villalta did not propose a target allocation for new taxonomy</a:t>
            </a:r>
            <a:endParaRPr sz="2000"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/>
              <a:t>60/40 portfolio proposed here includes PE and other “alternative investments”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added cash</a:t>
            </a:r>
            <a:r>
              <a:rPr lang="en-US" sz="2000"/>
              <a:t> - even though the portfolio includes liquid assets</a:t>
            </a:r>
            <a:endParaRPr sz="2000"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overtime we will aim to diversify equity holdings</a:t>
            </a:r>
            <a:endParaRPr sz="2000"/>
          </a:p>
        </p:txBody>
      </p:sp>
      <p:graphicFrame>
        <p:nvGraphicFramePr>
          <p:cNvPr id="105" name="Google Shape;105;g28023d0ce17_0_0"/>
          <p:cNvGraphicFramePr/>
          <p:nvPr/>
        </p:nvGraphicFramePr>
        <p:xfrm>
          <a:off x="265775" y="1543225"/>
          <a:ext cx="5689550" cy="5119932"/>
        </p:xfrm>
        <a:graphic>
          <a:graphicData uri="http://schemas.openxmlformats.org/drawingml/2006/table">
            <a:tbl>
              <a:tblPr>
                <a:noFill/>
                <a:tableStyleId>{905FD696-049D-4959-AC23-8CFC300155F7}</a:tableStyleId>
              </a:tblPr>
              <a:tblGrid>
                <a:gridCol w="192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Asset Class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Sub Class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425" marB="91425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Allocation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425" marB="91425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Value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425" marB="91425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5A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500">
                <a:tc row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Economically Sensitive Exposures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U.S. Equities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25.0%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21,000,000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International Equities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10.0%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8,000,000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Emerging Market Equities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5.0%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4,000,000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Publicly Traded REITs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</a:t>
                      </a: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.0%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2,500,000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Private Real Estate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10.0%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8,300,000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Private Equity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5.0%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4,200,000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Long/Short Equities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.0%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2,250,000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60.0%</a:t>
                      </a:r>
                      <a:endParaRPr sz="1000" b="1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$ 50,250,000</a:t>
                      </a:r>
                      <a:endParaRPr sz="1000" b="1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500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Interest Rate Sensitive Exposures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U.S. Government Bonds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20.0%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17,000,000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Very-High-Quality Corporate Bonds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7.5%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6,000,000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3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Very-High-Quality Municipal Bonds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7.5%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6,000,000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3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35.0%</a:t>
                      </a:r>
                      <a:endParaRPr sz="1000" b="1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$ 29,000,000</a:t>
                      </a:r>
                      <a:endParaRPr sz="1000" b="1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3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Cash on hand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Cash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5.0%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rgbClr val="212529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4,469,000</a:t>
                      </a:r>
                      <a:endParaRPr sz="1000" u="none" strike="noStrike" cap="none">
                        <a:solidFill>
                          <a:srgbClr val="212529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8575" marR="28575" marT="9125" marB="9125" anchor="ctr">
                    <a:lnL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55A1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9F9F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023c44825_2_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Portfolio Allocation</a:t>
            </a:r>
            <a:endParaRPr/>
          </a:p>
        </p:txBody>
      </p:sp>
      <p:sp>
        <p:nvSpPr>
          <p:cNvPr id="111" name="Google Shape;111;g28023c44825_2_10"/>
          <p:cNvSpPr txBox="1">
            <a:spLocks noGrp="1"/>
          </p:cNvSpPr>
          <p:nvPr>
            <p:ph type="body" idx="1"/>
          </p:nvPr>
        </p:nvSpPr>
        <p:spPr>
          <a:xfrm>
            <a:off x="6424400" y="1695625"/>
            <a:ext cx="52968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mutual fund / ETF </a:t>
            </a:r>
            <a:r>
              <a:rPr lang="en-US" sz="2000"/>
              <a:t>- Built a portfolio using Mutual Funds and ETF</a:t>
            </a:r>
            <a:endParaRPr sz="2000"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other options -</a:t>
            </a:r>
            <a:r>
              <a:rPr lang="en-US" sz="2000"/>
              <a:t> given the portfolio size other investment options could make sense, Separately Managed Account, Private Equity, Treasury Direct etc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added cash</a:t>
            </a:r>
            <a:r>
              <a:rPr lang="en-US" sz="2000"/>
              <a:t> - even though the portfolio includes liquid assets</a:t>
            </a:r>
            <a:endParaRPr sz="2000" b="1"/>
          </a:p>
        </p:txBody>
      </p:sp>
      <p:pic>
        <p:nvPicPr>
          <p:cNvPr id="112" name="Google Shape;112;g28023c44825_2_1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400" y="1469550"/>
            <a:ext cx="5513750" cy="52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6352bb919_0_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 at Risk (VaR)</a:t>
            </a:r>
            <a:endParaRPr/>
          </a:p>
        </p:txBody>
      </p:sp>
      <p:sp>
        <p:nvSpPr>
          <p:cNvPr id="118" name="Google Shape;118;g286352bb919_0_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g286352bb919_0_1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6352bb919_0_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25" name="Google Shape;125;g286352bb919_0_22"/>
          <p:cNvSpPr txBox="1">
            <a:spLocks noGrp="1"/>
          </p:cNvSpPr>
          <p:nvPr>
            <p:ph type="body" idx="1"/>
          </p:nvPr>
        </p:nvSpPr>
        <p:spPr>
          <a:xfrm>
            <a:off x="249975" y="1686575"/>
            <a:ext cx="11523300" cy="4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Load Data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load portfolio - </a:t>
            </a:r>
            <a:r>
              <a:rPr lang="en-US" sz="1400"/>
              <a:t>load the 60/40 portfolio for scenario 4</a:t>
            </a:r>
            <a:endParaRPr sz="14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load daily close time series  </a:t>
            </a:r>
            <a:r>
              <a:rPr lang="en-US" sz="1400"/>
              <a:t>- load the daily adjusted closing prices for all holdings in the portfolio from 2020</a:t>
            </a:r>
            <a:endParaRPr sz="1400"/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Percent Calculations</a:t>
            </a:r>
            <a:endParaRPr sz="20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daily percentage change</a:t>
            </a:r>
            <a:r>
              <a:rPr lang="en-US" sz="1400"/>
              <a:t> </a:t>
            </a:r>
            <a:r>
              <a:rPr lang="en-US" sz="1400" b="1">
                <a:solidFill>
                  <a:srgbClr val="C55A11"/>
                </a:solidFill>
              </a:rPr>
              <a:t>-</a:t>
            </a:r>
            <a:r>
              <a:rPr lang="en-US" sz="1400"/>
              <a:t> calculate the daily percentage change for the time series</a:t>
            </a:r>
            <a:endParaRPr sz="14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portfolio weights</a:t>
            </a:r>
            <a:r>
              <a:rPr lang="en-US" sz="1400"/>
              <a:t> - generate a list of portfolio weights</a:t>
            </a:r>
            <a:endParaRPr sz="1400"/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Var Calculations</a:t>
            </a:r>
            <a:endParaRPr sz="20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VaR</a:t>
            </a:r>
            <a:r>
              <a:rPr lang="en-US" sz="1400"/>
              <a:t> - calculate historic, parametric and monte carlo VaRs using alpha value of 0.05</a:t>
            </a:r>
            <a:endParaRPr sz="1400"/>
          </a:p>
          <a:p>
            <a:pPr marL="228600" lvl="0" indent="-1905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>
                <a:solidFill>
                  <a:srgbClr val="C55A11"/>
                </a:solidFill>
              </a:rPr>
              <a:t>Backtest</a:t>
            </a:r>
            <a:r>
              <a:rPr lang="en-US" sz="1400"/>
              <a:t> - graph VaR backtests for portfolio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6352bb919_0_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3600"/>
              <a:buFont typeface="Century Gothic"/>
              <a:buNone/>
            </a:pPr>
            <a:r>
              <a:rPr lang="en-US"/>
              <a:t>Backtest Portfolio (start date 2021)</a:t>
            </a:r>
            <a:endParaRPr/>
          </a:p>
        </p:txBody>
      </p:sp>
      <p:sp>
        <p:nvSpPr>
          <p:cNvPr id="131" name="Google Shape;131;g286352bb919_0_49"/>
          <p:cNvSpPr txBox="1">
            <a:spLocks noGrp="1"/>
          </p:cNvSpPr>
          <p:nvPr>
            <p:ph type="body" idx="1"/>
          </p:nvPr>
        </p:nvSpPr>
        <p:spPr>
          <a:xfrm>
            <a:off x="7614675" y="1771975"/>
            <a:ext cx="4434900" cy="21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economic exposure - </a:t>
            </a:r>
            <a:r>
              <a:rPr lang="en-US" sz="2000"/>
              <a:t>clearly see the growth benefits of assets with economic exposure </a:t>
            </a:r>
            <a:endParaRPr sz="2000"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>
                <a:solidFill>
                  <a:srgbClr val="C55A11"/>
                </a:solidFill>
              </a:rPr>
              <a:t>interest exposure </a:t>
            </a:r>
            <a:r>
              <a:rPr lang="en-US" sz="2000"/>
              <a:t>- limited appreciation in interest exposure classes</a:t>
            </a:r>
            <a:endParaRPr sz="1400"/>
          </a:p>
        </p:txBody>
      </p:sp>
      <p:pic>
        <p:nvPicPr>
          <p:cNvPr id="132" name="Google Shape;132;g286352bb919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0600"/>
            <a:ext cx="7309875" cy="311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839</Words>
  <Application>Microsoft Macintosh PowerPoint</Application>
  <PresentationFormat>Widescreen</PresentationFormat>
  <Paragraphs>134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Calibri</vt:lpstr>
      <vt:lpstr>Office Theme</vt:lpstr>
      <vt:lpstr>Investment Portfolio Value at Risk (VAR) David Simbandumwe | DATA 618 Fall 2023 w5</vt:lpstr>
      <vt:lpstr>Random Number Generator - Scenario 4 </vt:lpstr>
      <vt:lpstr>Financial Profile</vt:lpstr>
      <vt:lpstr>Recommendations</vt:lpstr>
      <vt:lpstr>Portfolio Construction</vt:lpstr>
      <vt:lpstr>Portfolio Allocation</vt:lpstr>
      <vt:lpstr>Value at Risk (VaR)</vt:lpstr>
      <vt:lpstr>Approach</vt:lpstr>
      <vt:lpstr>Backtest Portfolio (start date 2021)</vt:lpstr>
      <vt:lpstr>Historic VaR Backtest (start date 2021)</vt:lpstr>
      <vt:lpstr>Backtest Portfolio (start date 2022)</vt:lpstr>
      <vt:lpstr>Historic VaR Backtest (start date 2022)</vt:lpstr>
      <vt:lpstr>Asset Correlation Since 2022</vt:lpstr>
      <vt:lpstr>VaR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Portfolio Value at Risk (VAR) David Simbandumwe | DATA 618 Fall 2023 w5</dc:title>
  <cp:lastModifiedBy>David Simbandumwe</cp:lastModifiedBy>
  <cp:revision>1</cp:revision>
  <dcterms:modified xsi:type="dcterms:W3CDTF">2023-10-02T01:17:45Z</dcterms:modified>
</cp:coreProperties>
</file>